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8" r:id="rId4"/>
    <p:sldId id="258" r:id="rId5"/>
    <p:sldId id="270" r:id="rId6"/>
    <p:sldId id="269" r:id="rId7"/>
    <p:sldId id="267" r:id="rId8"/>
    <p:sldId id="265" r:id="rId9"/>
    <p:sldId id="264" r:id="rId10"/>
    <p:sldId id="263" r:id="rId11"/>
    <p:sldId id="262" r:id="rId12"/>
    <p:sldId id="261" r:id="rId13"/>
    <p:sldId id="259" r:id="rId14"/>
    <p:sldId id="260" r:id="rId1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Libro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/>
              <a:t>Distancia del Sol al meridiano</a:t>
            </a:r>
          </a:p>
        </c:rich>
      </c:tx>
      <c:layout>
        <c:manualLayout>
          <c:xMode val="edge"/>
          <c:yMode val="edge"/>
          <c:x val="0.25974999999999998"/>
          <c:y val="2.38473767885532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>
        <c:manualLayout>
          <c:layoutTarget val="inner"/>
          <c:xMode val="edge"/>
          <c:yMode val="edge"/>
          <c:x val="0.12470603674540683"/>
          <c:y val="0.15511811023622049"/>
          <c:w val="0.84596062992125987"/>
          <c:h val="0.77255176354510857"/>
        </c:manualLayout>
      </c:layout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Sol!$D$3:$D$17</c:f>
              <c:numCache>
                <c:formatCode>General</c:formatCode>
                <c:ptCount val="15"/>
                <c:pt idx="0">
                  <c:v>15</c:v>
                </c:pt>
                <c:pt idx="1">
                  <c:v>16</c:v>
                </c:pt>
                <c:pt idx="2">
                  <c:v>17</c:v>
                </c:pt>
                <c:pt idx="3">
                  <c:v>18</c:v>
                </c:pt>
                <c:pt idx="4">
                  <c:v>19</c:v>
                </c:pt>
                <c:pt idx="5">
                  <c:v>20</c:v>
                </c:pt>
                <c:pt idx="6">
                  <c:v>21</c:v>
                </c:pt>
                <c:pt idx="7">
                  <c:v>22</c:v>
                </c:pt>
                <c:pt idx="8">
                  <c:v>23</c:v>
                </c:pt>
                <c:pt idx="9">
                  <c:v>24</c:v>
                </c:pt>
                <c:pt idx="10">
                  <c:v>25</c:v>
                </c:pt>
                <c:pt idx="11">
                  <c:v>26</c:v>
                </c:pt>
                <c:pt idx="12">
                  <c:v>27</c:v>
                </c:pt>
                <c:pt idx="13">
                  <c:v>28</c:v>
                </c:pt>
                <c:pt idx="14">
                  <c:v>29</c:v>
                </c:pt>
              </c:numCache>
            </c:numRef>
          </c:xVal>
          <c:yVal>
            <c:numRef>
              <c:f>Sol!$F$3:$F$17</c:f>
              <c:numCache>
                <c:formatCode>General</c:formatCode>
                <c:ptCount val="15"/>
                <c:pt idx="0">
                  <c:v>0.90666666666666673</c:v>
                </c:pt>
                <c:pt idx="1">
                  <c:v>0.90690972222222221</c:v>
                </c:pt>
                <c:pt idx="2">
                  <c:v>0.90716435185185185</c:v>
                </c:pt>
                <c:pt idx="3">
                  <c:v>0.90740740740740744</c:v>
                </c:pt>
                <c:pt idx="4">
                  <c:v>0.90766203703703707</c:v>
                </c:pt>
                <c:pt idx="5">
                  <c:v>0.90790509259259267</c:v>
                </c:pt>
                <c:pt idx="6">
                  <c:v>0.90814814814814815</c:v>
                </c:pt>
                <c:pt idx="7">
                  <c:v>0.90840277777777778</c:v>
                </c:pt>
                <c:pt idx="8">
                  <c:v>0.90864583333333337</c:v>
                </c:pt>
                <c:pt idx="9">
                  <c:v>0.90888888888888886</c:v>
                </c:pt>
                <c:pt idx="10">
                  <c:v>0.90913194444444445</c:v>
                </c:pt>
                <c:pt idx="11">
                  <c:v>0.90936342592592589</c:v>
                </c:pt>
                <c:pt idx="12">
                  <c:v>0.90960648148148149</c:v>
                </c:pt>
                <c:pt idx="13">
                  <c:v>0.90983796296296304</c:v>
                </c:pt>
                <c:pt idx="14">
                  <c:v>0.91006944444444438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F7D-4D19-AA34-7B6A71AEAE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6846975"/>
        <c:axId val="70312703"/>
      </c:scatterChart>
      <c:valAx>
        <c:axId val="96846975"/>
        <c:scaling>
          <c:orientation val="minMax"/>
          <c:min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70312703"/>
        <c:crosses val="autoZero"/>
        <c:crossBetween val="midCat"/>
      </c:valAx>
      <c:valAx>
        <c:axId val="703127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-F400]h:mm:ss\ AM/PM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9684697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ES" dirty="0"/>
              <a:t>Distancia de Sirio al meridiano</a:t>
            </a:r>
          </a:p>
        </c:rich>
      </c:tx>
      <c:layout>
        <c:manualLayout>
          <c:xMode val="edge"/>
          <c:yMode val="edge"/>
          <c:x val="0.25297222222222221"/>
          <c:y val="2.3845011182434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>
        <c:manualLayout>
          <c:layoutTarget val="inner"/>
          <c:xMode val="edge"/>
          <c:yMode val="edge"/>
          <c:x val="0.12470603674540683"/>
          <c:y val="0.15512525358793883"/>
          <c:w val="0.84596062992125987"/>
          <c:h val="0.77255176354510857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Sirio!$D$6:$R$6</c:f>
              <c:numCache>
                <c:formatCode>General</c:formatCode>
                <c:ptCount val="15"/>
                <c:pt idx="0">
                  <c:v>15</c:v>
                </c:pt>
                <c:pt idx="1">
                  <c:v>16</c:v>
                </c:pt>
                <c:pt idx="2">
                  <c:v>17</c:v>
                </c:pt>
                <c:pt idx="3">
                  <c:v>18</c:v>
                </c:pt>
                <c:pt idx="4">
                  <c:v>19</c:v>
                </c:pt>
                <c:pt idx="5">
                  <c:v>20</c:v>
                </c:pt>
                <c:pt idx="6">
                  <c:v>21</c:v>
                </c:pt>
                <c:pt idx="7">
                  <c:v>22</c:v>
                </c:pt>
                <c:pt idx="8">
                  <c:v>23</c:v>
                </c:pt>
                <c:pt idx="9">
                  <c:v>24</c:v>
                </c:pt>
                <c:pt idx="10">
                  <c:v>25</c:v>
                </c:pt>
                <c:pt idx="11">
                  <c:v>26</c:v>
                </c:pt>
                <c:pt idx="12">
                  <c:v>27</c:v>
                </c:pt>
                <c:pt idx="13">
                  <c:v>28</c:v>
                </c:pt>
                <c:pt idx="14">
                  <c:v>29</c:v>
                </c:pt>
              </c:numCache>
            </c:numRef>
          </c:xVal>
          <c:yVal>
            <c:numRef>
              <c:f>Sirio!$D$7:$R$7</c:f>
              <c:numCache>
                <c:formatCode>h:mm:ss</c:formatCode>
                <c:ptCount val="15"/>
                <c:pt idx="0">
                  <c:v>0.105</c:v>
                </c:pt>
                <c:pt idx="1">
                  <c:v>0.10773148148148148</c:v>
                </c:pt>
                <c:pt idx="2">
                  <c:v>0.11047453703703704</c:v>
                </c:pt>
                <c:pt idx="3">
                  <c:v>0.11320601851851853</c:v>
                </c:pt>
                <c:pt idx="4">
                  <c:v>0.11594907407407407</c:v>
                </c:pt>
                <c:pt idx="5">
                  <c:v>0.11869212962962962</c:v>
                </c:pt>
                <c:pt idx="6">
                  <c:v>0.12142361111111111</c:v>
                </c:pt>
                <c:pt idx="7">
                  <c:v>0.12416666666666666</c:v>
                </c:pt>
                <c:pt idx="8">
                  <c:v>0.12689814814814815</c:v>
                </c:pt>
                <c:pt idx="9">
                  <c:v>0.12964120370370372</c:v>
                </c:pt>
                <c:pt idx="10">
                  <c:v>0.13237268518518519</c:v>
                </c:pt>
                <c:pt idx="11">
                  <c:v>0.13511574074074076</c:v>
                </c:pt>
                <c:pt idx="12">
                  <c:v>0.13784722222222223</c:v>
                </c:pt>
                <c:pt idx="13">
                  <c:v>0.14059027777777777</c:v>
                </c:pt>
                <c:pt idx="14">
                  <c:v>0.14332175925925925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BE2-4E30-8573-13A867A7C7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6846975"/>
        <c:axId val="70312703"/>
      </c:scatterChart>
      <c:valAx>
        <c:axId val="96846975"/>
        <c:scaling>
          <c:orientation val="minMax"/>
          <c:min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70312703"/>
        <c:crosses val="autoZero"/>
        <c:crossBetween val="midCat"/>
      </c:valAx>
      <c:valAx>
        <c:axId val="70312703"/>
        <c:scaling>
          <c:orientation val="minMax"/>
          <c:min val="0.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-F400]h:mm:ss\ AM/PM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9684697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eg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FAF187-07ED-4B94-945C-0214604FE018}" type="datetimeFigureOut">
              <a:rPr lang="es-ES" smtClean="0"/>
              <a:t>06/12/2019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14F161-A211-4FE9-8C1C-60EB3CC6A95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5753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FA425F-92BF-4690-BFD4-A8EB456DBD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A54283A-183A-4432-98A6-20C554C445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47A424-3273-4B09-B36B-C828D5B80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FDB74-60B5-4401-93ED-55024C58D924}" type="datetime1">
              <a:rPr lang="es-ES" smtClean="0"/>
              <a:t>06/12/2019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62CF396-8966-447D-B20B-B7F4D031E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E08135-4258-41E0-A801-6863C0EEB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45591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7ADE89-3C24-4242-89E7-BF9DA8BA3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1D84B63-3532-46DB-8257-21421C2C4E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0C0601D-CBB4-4BC1-8286-6AECF4D34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BD199-6B3C-4B0A-8A40-43A8C2CB410B}" type="datetime1">
              <a:rPr lang="es-ES" smtClean="0"/>
              <a:t>06/12/2019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9A4DAA-E993-4E36-B914-8FFD5308F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E01279-3FF0-4A7C-A741-23FC23A35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6656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CE7077C-4629-44C1-A8A8-73EF9583EA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04B87CD-662B-48D3-97F3-FC358A383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EF008D-58D9-4B63-9E05-C4782957F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2189-E4DF-408C-99D6-66D752B0DA48}" type="datetime1">
              <a:rPr lang="es-ES" smtClean="0"/>
              <a:t>06/12/2019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4976E8D-2C3D-48E9-A7DC-CDE94B94F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1929C5-44A4-4C42-8FEC-4154CBD62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8661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C82672-5E4E-4E61-B36B-E33113F23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38CDB2-0A7B-49EE-B236-3236D8B0E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FEA8853-0FDF-4194-B0DD-3754A03C3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CF8C8-0C94-495F-9F74-0830BE94142B}" type="datetime1">
              <a:rPr lang="es-ES" smtClean="0"/>
              <a:t>06/12/2019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FA8072-382A-4B46-A948-FD869788C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CF7B3F2-1524-40E2-B45F-EC0163301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325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B3CBE4-4364-4813-982F-20B8DBA9F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50F0C8E-74AB-49EA-9532-3DD05573B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9A4839-FB8B-406E-BA62-40AB41864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5F894-7A45-48DF-857A-537244ED5356}" type="datetime1">
              <a:rPr lang="es-ES" smtClean="0"/>
              <a:t>06/12/2019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6EDE90-E7E9-4E9F-B397-438B3542F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F82529-7A22-4CF0-B03F-E85291CF4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1253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5AFA6B-BFAD-4015-BBF6-1396AA4AD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441B16-5BFC-4E1B-BA6C-71D5EC193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9C600DB-C161-4F59-B54E-3CEB6D0C1C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C21A810-6D61-4A71-B030-3D153F7DE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6D138-6806-4624-BB70-02E4BEB2C002}" type="datetime1">
              <a:rPr lang="es-ES" smtClean="0"/>
              <a:t>06/12/2019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F480AD-E08F-4E40-B166-C2E73FC5A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AD95E3F-2C54-4571-8B2B-E7E939336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045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A7C1E3-BEDD-4FA7-805E-43FD949E3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4824D17-D53A-4203-BC78-B6D162D7B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E94E40F-3D09-415A-9A12-F1E58914BB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A9621A4-F877-475F-8722-7A221B933B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3AB845E-FA7F-43A6-B6F0-DCB32ECC2A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19521F4-1716-4F20-8B36-BC0984003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71898-0381-4745-9FA9-E08835CAA55B}" type="datetime1">
              <a:rPr lang="es-ES" smtClean="0"/>
              <a:t>06/12/2019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9D3E94D-20C1-45D5-B593-A8DC27D8C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4B54599-D185-423E-A746-525E5BC63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2450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662775-E0F8-4261-8EFD-BC6C29670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CC4DCD9-E67A-44EE-9CCA-9A7D3E0E1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A0B2C-E007-47E9-9C8D-6FF3920BAFFE}" type="datetime1">
              <a:rPr lang="es-ES" smtClean="0"/>
              <a:t>06/12/2019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B09468B-861D-409C-9884-C8E6958AA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41BD551-CE1D-4F48-B44D-F4F30876D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4460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5A8ED71-EBD0-4B91-9848-0DE282FBE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465A0-536D-4610-87A7-1FD0859C42C8}" type="datetime1">
              <a:rPr lang="es-ES" smtClean="0"/>
              <a:t>06/12/2019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67CB378-D555-4588-9831-421543102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DC60C55-8830-4DC1-8C87-CD422729C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5240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2B42BC-A62C-4C7B-9F2D-861FFD5A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5EC5BDB-4D5E-45B2-B3B8-D8FE3CD0F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C8FBF18-FEDD-4EDF-B326-9EC0760C53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3D2FD8B-81D9-4FB1-91BD-29A436A96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0B081-DA36-44B4-B256-54C17298B286}" type="datetime1">
              <a:rPr lang="es-ES" smtClean="0"/>
              <a:t>06/12/2019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A79D677-0BD5-4F56-954A-BC277985A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31CC661-7C00-4138-A292-6C205494A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0715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A24ADA-911C-4A5D-BB07-94BC0B6CA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D4701FD-2811-4625-AE1E-17B6A5599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5874ECB-CB78-4B73-8E0A-C84FB8DBCE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A0B288-F457-4914-887E-6979A51EC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7235E-4921-40B3-B00F-7492C787CA82}" type="datetime1">
              <a:rPr lang="es-ES" smtClean="0"/>
              <a:t>06/12/2019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AEC7111-4D67-4F80-8F96-D085BA44E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39FCC36-E57D-4392-B27D-194A4FEC6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5244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886B58A-4909-42BB-B171-939F1C688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D3AEA6D-AC77-4D9F-8845-DA60522B1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F5966E-081A-4E77-954B-5A639CE023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A5861-2686-4201-9536-D6AB2220E38A}" type="datetime1">
              <a:rPr lang="es-ES" smtClean="0"/>
              <a:t>06/12/2019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701823-C8F7-428A-9FC1-E6DF1B41E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6AEAD61-3780-49D3-83C6-C983D99A0D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24E92B-190B-4F24-87C9-D2AD556E598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8362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E4A28A-1A17-4EB0-AB70-93B9BE5FA7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Problemas </a:t>
            </a:r>
            <a:r>
              <a:rPr lang="es-ES" dirty="0" err="1"/>
              <a:t>Stellarium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DA9183A-71C9-4509-8F79-654F0EFE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Como la presentación contiene algún gif, se recomienda reproducir la presentación.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4130481-0FD9-4248-8F1E-92E813B87440}"/>
              </a:ext>
            </a:extLst>
          </p:cNvPr>
          <p:cNvSpPr txBox="1"/>
          <p:nvPr/>
        </p:nvSpPr>
        <p:spPr>
          <a:xfrm>
            <a:off x="3961001" y="402672"/>
            <a:ext cx="42699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Santiago Sanz </a:t>
            </a:r>
            <a:r>
              <a:rPr lang="es-ES" dirty="0" err="1"/>
              <a:t>Wuhl</a:t>
            </a:r>
            <a:r>
              <a:rPr lang="es-ES" dirty="0"/>
              <a:t> 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88708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359555-184C-47E9-B1EC-100553F8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Solsticio de Invierno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BDEDD2-4215-4D61-9A91-8CCB668AC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629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Este año, en 2019, el solsticio de invierno será(o habrá sido) el 22/12/19, a las 11:25, aprox.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A7652BF-714E-4374-97DA-A9C6F983EB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883" y="2625725"/>
            <a:ext cx="4238625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476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B88317-5AF4-45DF-8597-0F45A3E51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669040D-67EA-48CF-8E75-4ECB0A7E9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8388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E98484-B914-4D1C-A5C8-C748F389F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BB6A18-B2B5-43B5-B64D-FE68584DB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2731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3BE82D-AA14-4596-BC69-8B9F349F1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73E102-76B9-429B-ADAF-61014C195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0182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A6E4EE-BFD4-4314-8A92-993A79D3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205EBF-B4F2-46A1-A5E7-21C98F47D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3444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053A8B-0A6F-4960-AAC2-665169C86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Salida del sol el 6/12/19 a las 8:20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F51F3E1-70A9-485E-B8A8-DB69279A3BB6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8592" y="1791046"/>
            <a:ext cx="7274816" cy="45843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61204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235779-6BD1-4A3E-97A8-13A76B565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Paso por el meridiano del Sol 13:09 6/12/19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09D0CBE-98EA-414C-9502-B423ACB6F13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643" y="1690688"/>
            <a:ext cx="7811712" cy="44126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000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89FC0-4E09-48BD-AA0A-826048881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Puesta de sol 18:00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BE2821E-3E15-438E-9293-E302C785285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916" y="1506130"/>
            <a:ext cx="8044781" cy="438726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2C640D8-1815-4250-97F5-E9E366C8C41C}"/>
              </a:ext>
            </a:extLst>
          </p:cNvPr>
          <p:cNvSpPr txBox="1"/>
          <p:nvPr/>
        </p:nvSpPr>
        <p:spPr>
          <a:xfrm>
            <a:off x="2323750" y="6014906"/>
            <a:ext cx="7801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 ese momento, su ascensión recta </a:t>
            </a:r>
            <a:r>
              <a:rPr lang="el-GR" dirty="0"/>
              <a:t>α</a:t>
            </a:r>
            <a:r>
              <a:rPr lang="es-ES" dirty="0"/>
              <a:t> es 16h 59’ 24’’ y su ángulo horario H es 4h 42’ 44’’, por tanto el Tiempo Sidéreo Local </a:t>
            </a:r>
            <a:r>
              <a:rPr lang="el-GR" dirty="0"/>
              <a:t>α</a:t>
            </a:r>
            <a:r>
              <a:rPr lang="es-ES" dirty="0"/>
              <a:t> + H = 21 h42’ 53’’</a:t>
            </a:r>
          </a:p>
        </p:txBody>
      </p:sp>
    </p:spTree>
    <p:extLst>
      <p:ext uri="{BB962C8B-B14F-4D97-AF65-F5344CB8AC3E}">
        <p14:creationId xmlns:p14="http://schemas.microsoft.com/office/powerpoint/2010/main" val="3274323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459E58-CEB7-4C1B-9898-FA82CD0F5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475" y="617122"/>
            <a:ext cx="10515600" cy="1325563"/>
          </a:xfrm>
        </p:spPr>
        <p:txBody>
          <a:bodyPr/>
          <a:lstStyle/>
          <a:p>
            <a:pPr algn="ctr"/>
            <a:r>
              <a:rPr lang="es-ES" dirty="0"/>
              <a:t>Distancia del sol al meridiano en días sucesivos(Ángulo Horario)</a:t>
            </a:r>
          </a:p>
        </p:txBody>
      </p:sp>
      <p:graphicFrame>
        <p:nvGraphicFramePr>
          <p:cNvPr id="6" name="Gráfico 5">
            <a:extLst>
              <a:ext uri="{FF2B5EF4-FFF2-40B4-BE49-F238E27FC236}">
                <a16:creationId xmlns:a16="http://schemas.microsoft.com/office/drawing/2014/main" id="{11326147-357E-4BA8-80A5-76C601967C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8278681"/>
              </p:ext>
            </p:extLst>
          </p:nvPr>
        </p:nvGraphicFramePr>
        <p:xfrm>
          <a:off x="5655577" y="2362134"/>
          <a:ext cx="4572000" cy="3195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7B4F1208-4ECC-4E6B-9B67-A6F2BB16FD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472296"/>
              </p:ext>
            </p:extLst>
          </p:nvPr>
        </p:nvGraphicFramePr>
        <p:xfrm>
          <a:off x="2330217" y="2435794"/>
          <a:ext cx="2095500" cy="304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53952">
                  <a:extLst>
                    <a:ext uri="{9D8B030D-6E8A-4147-A177-3AD203B41FA5}">
                      <a16:colId xmlns:a16="http://schemas.microsoft.com/office/drawing/2014/main" val="164140649"/>
                    </a:ext>
                  </a:extLst>
                </a:gridCol>
                <a:gridCol w="941548">
                  <a:extLst>
                    <a:ext uri="{9D8B030D-6E8A-4147-A177-3AD203B41FA5}">
                      <a16:colId xmlns:a16="http://schemas.microsoft.com/office/drawing/2014/main" val="36289327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 dirty="0">
                          <a:effectLst/>
                        </a:rPr>
                        <a:t>Día de septiembre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Ángulo Horario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175878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 dirty="0">
                          <a:effectLst/>
                        </a:rPr>
                        <a:t>15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21:45:36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29677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16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21:45:57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65925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17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21:46:19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39712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18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21:46:40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181749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19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 dirty="0">
                          <a:effectLst/>
                        </a:rPr>
                        <a:t>21:47:02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49711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21:47:23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888085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21:47:44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37622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21:48:06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71788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23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21:48:27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899755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24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21:48:48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13452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25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21:49:09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937067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26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21:49:29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525807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27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21:49:50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64931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28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21:50:10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697777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29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 dirty="0">
                          <a:effectLst/>
                        </a:rPr>
                        <a:t>21:50:30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39233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7310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FC0E4-D4F9-4479-B293-964630295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Distancia de Sirio al meridiano en días sucesivos(Ángulo Horario)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25A839DD-6565-4A07-BB61-1C4094729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007262"/>
              </p:ext>
            </p:extLst>
          </p:nvPr>
        </p:nvGraphicFramePr>
        <p:xfrm>
          <a:off x="2064740" y="2172749"/>
          <a:ext cx="1905000" cy="32023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40776641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69351257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Día de septiembre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Ángulo horario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869525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15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2:31:12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40313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16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2:35:08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826751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17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2:39:05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805211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18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2:43:01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25652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19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2:46:58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111152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2:50:55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774962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2:54:51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806866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22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2:58:48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92704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23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3:02:44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792492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24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3:06:41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9976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25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3:10:37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380972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26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3:14:34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19128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27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3:18:30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765939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28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3:22:27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416463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29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 dirty="0">
                          <a:effectLst/>
                        </a:rPr>
                        <a:t>3:26:23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56049139"/>
                  </a:ext>
                </a:extLst>
              </a:tr>
            </a:tbl>
          </a:graphicData>
        </a:graphic>
      </p:graphicFrame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1C56A919-5D79-4B22-A953-C454F87713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6661353"/>
              </p:ext>
            </p:extLst>
          </p:nvPr>
        </p:nvGraphicFramePr>
        <p:xfrm>
          <a:off x="5236128" y="2401632"/>
          <a:ext cx="4572000" cy="31956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87208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5F1285-0CA2-49C3-A5AA-8DC1F724E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199"/>
            <a:ext cx="10515600" cy="1325563"/>
          </a:xfrm>
        </p:spPr>
        <p:txBody>
          <a:bodyPr/>
          <a:lstStyle/>
          <a:p>
            <a:r>
              <a:rPr lang="es-ES" dirty="0"/>
              <a:t>Comprobación de las estrellas circumpolares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C6924238-F60E-4FA7-988D-A1FD19347D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4001" y="2123121"/>
            <a:ext cx="5715000" cy="3219450"/>
          </a:xfr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D6098AF3-5C11-41CE-A8DE-4FDC6FEDC49E}"/>
              </a:ext>
            </a:extLst>
          </p:cNvPr>
          <p:cNvSpPr txBox="1"/>
          <p:nvPr/>
        </p:nvSpPr>
        <p:spPr>
          <a:xfrm>
            <a:off x="2416029" y="5746459"/>
            <a:ext cx="77514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Como se puede observar, </a:t>
            </a:r>
            <a:r>
              <a:rPr lang="es-ES" dirty="0" err="1"/>
              <a:t>Kochab</a:t>
            </a:r>
            <a:r>
              <a:rPr lang="es-ES" dirty="0"/>
              <a:t>, β de la osa menor es una estrella circumpolar, y por tanto nunca se pone. Se ha escogido esta por que una estrella de Osa Menor es una apuesta segura como estrella circumpolar</a:t>
            </a:r>
          </a:p>
        </p:txBody>
      </p:sp>
    </p:spTree>
    <p:extLst>
      <p:ext uri="{BB962C8B-B14F-4D97-AF65-F5344CB8AC3E}">
        <p14:creationId xmlns:p14="http://schemas.microsoft.com/office/powerpoint/2010/main" val="948649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A5AC3C-E0CE-4577-9276-FC64122E4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Comprobación de que el orto de Sirio corresponde al mismo acimut</a:t>
            </a:r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87360412-2A1A-49D7-B0A9-1A0DC79C56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7873849"/>
              </p:ext>
            </p:extLst>
          </p:nvPr>
        </p:nvGraphicFramePr>
        <p:xfrm>
          <a:off x="1711238" y="2056002"/>
          <a:ext cx="2159000" cy="304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79500">
                  <a:extLst>
                    <a:ext uri="{9D8B030D-6E8A-4147-A177-3AD203B41FA5}">
                      <a16:colId xmlns:a16="http://schemas.microsoft.com/office/drawing/2014/main" val="672063508"/>
                    </a:ext>
                  </a:extLst>
                </a:gridCol>
                <a:gridCol w="1079500">
                  <a:extLst>
                    <a:ext uri="{9D8B030D-6E8A-4147-A177-3AD203B41FA5}">
                      <a16:colId xmlns:a16="http://schemas.microsoft.com/office/drawing/2014/main" val="245713654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día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1100" u="none" strike="noStrike">
                          <a:effectLst/>
                        </a:rPr>
                        <a:t>acimut en el orto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0932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14/12/2019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111:24:56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895463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15/12/2019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111:24:55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3450105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16/12/2019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111:24:45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8776844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14/01/2020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111:24:45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988785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15/01/2020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111:24:44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982113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16/01/2020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111:24:53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432008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14/02/2020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111:24:46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823617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15/02/2020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111:24:45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52005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16/02/2020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111:24:44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662906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14/03/2020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111:24:46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55701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15/03/2020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111:24:44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082138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16/03/2020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111:24:44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48627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14/04/2020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111:24:45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25990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15/04/2020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111:24:46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171596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>
                          <a:effectLst/>
                        </a:rPr>
                        <a:t>16/04/2020</a:t>
                      </a:r>
                      <a:endParaRPr lang="es-E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" sz="1100" u="none" strike="noStrike" dirty="0">
                          <a:effectLst/>
                        </a:rPr>
                        <a:t>111:24:45</a:t>
                      </a:r>
                      <a:endParaRPr lang="es-E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5492193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B631BF6C-4E51-48D8-BBB1-4A3767708040}"/>
              </a:ext>
            </a:extLst>
          </p:cNvPr>
          <p:cNvSpPr txBox="1"/>
          <p:nvPr/>
        </p:nvSpPr>
        <p:spPr>
          <a:xfrm>
            <a:off x="4991450" y="2538021"/>
            <a:ext cx="48991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Exponemos el acimut en el orto de la estrella Sirio para 3 días consecutivos de 5 meses consecutivos. Al tener una desviación típica del orden de 10</a:t>
            </a:r>
            <a:r>
              <a:rPr lang="es-ES" baseline="30000" dirty="0"/>
              <a:t>-5</a:t>
            </a:r>
            <a:r>
              <a:rPr lang="es-ES" dirty="0"/>
              <a:t> podemos afirmar que su acimut en el orto no varía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C0DEAC5-4548-4CD0-BD0C-E51401131DCC}"/>
              </a:ext>
            </a:extLst>
          </p:cNvPr>
          <p:cNvSpPr txBox="1"/>
          <p:nvPr/>
        </p:nvSpPr>
        <p:spPr>
          <a:xfrm>
            <a:off x="838200" y="5352175"/>
            <a:ext cx="46447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dirty="0"/>
              <a:t>Se ha usado el formato </a:t>
            </a:r>
            <a:r>
              <a:rPr lang="es-ES" sz="1200" dirty="0" err="1"/>
              <a:t>ggg:mm:ss</a:t>
            </a:r>
            <a:r>
              <a:rPr lang="es-ES" sz="1200" dirty="0"/>
              <a:t> en vez de el convencional </a:t>
            </a:r>
            <a:r>
              <a:rPr lang="es-ES" sz="1200" dirty="0" err="1"/>
              <a:t>gggº</a:t>
            </a:r>
            <a:r>
              <a:rPr lang="es-ES" sz="1200" dirty="0"/>
              <a:t> mm’ </a:t>
            </a:r>
            <a:r>
              <a:rPr lang="es-ES" sz="1200" dirty="0" err="1"/>
              <a:t>ss</a:t>
            </a:r>
            <a:r>
              <a:rPr lang="es-ES" sz="1200" dirty="0"/>
              <a:t>’’ por que no se puede trabajar en Excel con ese formato</a:t>
            </a:r>
          </a:p>
        </p:txBody>
      </p:sp>
    </p:spTree>
    <p:extLst>
      <p:ext uri="{BB962C8B-B14F-4D97-AF65-F5344CB8AC3E}">
        <p14:creationId xmlns:p14="http://schemas.microsoft.com/office/powerpoint/2010/main" val="477509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70B660-F4CB-4022-896D-8B54AC39F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Cambio del acimut en el orto para el sol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CCC055A-E610-41F3-ABE3-9A349033DC37}"/>
              </a:ext>
            </a:extLst>
          </p:cNvPr>
          <p:cNvSpPr txBox="1"/>
          <p:nvPr/>
        </p:nvSpPr>
        <p:spPr>
          <a:xfrm>
            <a:off x="1535185" y="1954635"/>
            <a:ext cx="8355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 cambio, para los días 14, 15, 16 de diciembre se observan diferentes valores del acimut: 119º 56’ 14’’, 120º 01’ 00’’ y 120º 05’ 05’’. Esto representa un cambio de 10 minutos de arco a lo largo de 3 días, un cambio mucho más significativo que en el caso de Sirio.</a:t>
            </a:r>
          </a:p>
        </p:txBody>
      </p:sp>
    </p:spTree>
    <p:extLst>
      <p:ext uri="{BB962C8B-B14F-4D97-AF65-F5344CB8AC3E}">
        <p14:creationId xmlns:p14="http://schemas.microsoft.com/office/powerpoint/2010/main" val="28468180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445</Words>
  <Application>Microsoft Office PowerPoint</Application>
  <PresentationFormat>Panorámica</PresentationFormat>
  <Paragraphs>116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de Office</vt:lpstr>
      <vt:lpstr>Problemas Stellarium</vt:lpstr>
      <vt:lpstr>Salida del sol el 6/12/19 a las 8:20</vt:lpstr>
      <vt:lpstr>Paso por el meridiano del Sol 13:09 6/12/19</vt:lpstr>
      <vt:lpstr>Puesta de sol 18:00</vt:lpstr>
      <vt:lpstr>Distancia del sol al meridiano en días sucesivos(Ángulo Horario)</vt:lpstr>
      <vt:lpstr>Distancia de Sirio al meridiano en días sucesivos(Ángulo Horario)</vt:lpstr>
      <vt:lpstr>Comprobación de las estrellas circumpolares</vt:lpstr>
      <vt:lpstr>Comprobación de que el orto de Sirio corresponde al mismo acimut</vt:lpstr>
      <vt:lpstr>Cambio del acimut en el orto para el sol</vt:lpstr>
      <vt:lpstr>Solsticio de Invierno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Problemas Stellarium</dc:title>
  <dc:creator>santiago sanz</dc:creator>
  <cp:lastModifiedBy>santiago sanz</cp:lastModifiedBy>
  <cp:revision>8</cp:revision>
  <dcterms:created xsi:type="dcterms:W3CDTF">2019-12-06T12:15:41Z</dcterms:created>
  <dcterms:modified xsi:type="dcterms:W3CDTF">2019-12-06T15:40:26Z</dcterms:modified>
</cp:coreProperties>
</file>

<file path=docProps/thumbnail.jpeg>
</file>